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504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74E8-A7AB-4594-8DD1-9299DE9DC38C}" type="datetimeFigureOut">
              <a:rPr lang="tr-TR" smtClean="0"/>
              <a:pPr/>
              <a:t>08.03.2021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D64E1-216B-42AC-9E25-399EB6B936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5300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Travma sonrası normal tepkiler slaytının bundan</a:t>
            </a:r>
            <a:r>
              <a:rPr lang="tr-TR" baseline="0" dirty="0" smtClean="0"/>
              <a:t> önce anlatılması daha uygun olacaktır. Sürece başlarken o slaytta bunları görmüştük tekrardan hatırlatma yaparak ilerleyelim diyebilirsiniz. Hatırlayanlar akıllarında kaldığı kadarıyla söylesinler sonrasında devam edelim.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9420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Aradaki farkı irdeledikten sonra örnekleri çoğaltabilirsiniz.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31006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0072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Kaygının gerçek bir tehdit unsuru</a:t>
            </a:r>
            <a:r>
              <a:rPr lang="tr-TR" baseline="0" dirty="0" smtClean="0"/>
              <a:t> olmadığı, yoğun kaygılı düşüncelerin bizim zihnimizi yormaktan başka bir işe yaramadığı hususu vurgulanabilir. Özellikle sınav kaygısı oluşturan aile beklentilerine de atıf yapılıp bunların da gerçekçi olmadığı belirtilebilir.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2555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</a:t>
            </a:r>
            <a:r>
              <a:rPr lang="tr-TR" baseline="0" dirty="0" smtClean="0"/>
              <a:t> öğrencilerle birlikte tespit edebilirsiniz. Üzerinden durulması gereken bir sayfa.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8502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Yeni edinilebilecek</a:t>
            </a:r>
            <a:r>
              <a:rPr lang="tr-TR" baseline="0" dirty="0" smtClean="0"/>
              <a:t> hobiler, şu an gerçekleştirdikleri aktiviteler, bugüne kadar hep başlamak isteyip bir türlü başlayamadığı alışkanlıklar diyerek açıklanabilir.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47625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 birlikte çoğaltabilirsiniz.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79916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Çocuklarla birlikte deneme yaparak uygulanışını gösterebilirsiniz.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7830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Her</a:t>
            </a:r>
            <a:r>
              <a:rPr lang="tr-TR" baseline="0" dirty="0" smtClean="0"/>
              <a:t> konuda olduğu gibi bu konuda da her şeyin fazlası zarar diyerek konuyu özetleyebiliriz.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385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31E-B374-4EF1-A075-E2BEF1D73057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5A6C-DD0E-4E50-9632-C79547886326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2BC6-7818-4C02-82EA-6A5F9C962F7C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2799-A7D5-4A08-8695-0C8AE1E0CC41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9C41-26C7-4319-9CA7-1D71618DA69E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873-0D34-436E-88ED-1B1D49EE0436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795-155E-4C6C-8B38-0C3CAD1B5D9A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6B52-8F6E-49EB-97A3-AE142B44CE36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19E4-87D6-4F21-B438-35351C7D8862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2EC-A5C0-4870-8CBC-2C97DD42C5CB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C055-1B6A-42AF-8E30-223C4FCEA69A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8690FB-A5A5-451F-A5A4-52D0F4F072FC}" type="datetime1">
              <a:rPr lang="tr-TR" smtClean="0"/>
              <a:pPr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STRES YÖNETİMİ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PSİKOLOJİK SAĞLAMLIK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5996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b="1" dirty="0" smtClean="0">
                <a:solidFill>
                  <a:srgbClr val="FF0000"/>
                </a:solidFill>
              </a:rPr>
              <a:t>Olumsuz düşünce: Kötülükler her zaman benim başıma geliyor.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Aslında zaman zaman hepimiz iyi ve kötü olaylar yaşıyoruz.</a:t>
            </a:r>
          </a:p>
          <a:p>
            <a:endParaRPr lang="tr-TR" sz="1800" b="1" dirty="0"/>
          </a:p>
          <a:p>
            <a:r>
              <a:rPr lang="tr-TR" sz="1800" b="1" dirty="0" smtClean="0">
                <a:solidFill>
                  <a:srgbClr val="FF0000"/>
                </a:solidFill>
              </a:rPr>
              <a:t>Olumsuz düşünce: Ben beceriksizin tekiyim.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Herkesin farklı yetenekleri olduğu gibi benim de uzman olduğum alanlar var.</a:t>
            </a:r>
          </a:p>
          <a:p>
            <a:endParaRPr lang="tr-TR" sz="1800" b="1" dirty="0"/>
          </a:p>
          <a:p>
            <a:r>
              <a:rPr lang="tr-TR" sz="1800" b="1" dirty="0" smtClean="0">
                <a:solidFill>
                  <a:srgbClr val="FF0000"/>
                </a:solidFill>
              </a:rPr>
              <a:t>Olumsuz düşünce: Ya sınavda başarılı olurum ya da dünyanın sonu olur.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Ders çalışma alışkanlığım oldukça başarılı olabilirim, bugün ya da başka bir sınavda.</a:t>
            </a:r>
          </a:p>
          <a:p>
            <a:endParaRPr lang="tr-TR" sz="1800" dirty="0"/>
          </a:p>
          <a:p>
            <a:endParaRPr lang="tr-TR" sz="1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8739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ÇÖZÜM YOLLARI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/>
              <a:t>Son olarak;</a:t>
            </a:r>
          </a:p>
          <a:p>
            <a:r>
              <a:rPr lang="tr-TR" sz="2000" dirty="0" smtClean="0"/>
              <a:t>Diyafram nefesi çalışmalarının kaygı düzeyini azalttığına dair yıllardır devam eden bilimsel çalışmalar bulunmaktadır.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Bunun için;</a:t>
            </a:r>
          </a:p>
          <a:p>
            <a:r>
              <a:rPr lang="tr-TR" sz="2000" dirty="0" smtClean="0"/>
              <a:t>Bir elinizi göğüs kafesinize, bir elinizi ise diğerinin hemen altına (karın bölgenize) koyun.</a:t>
            </a:r>
          </a:p>
          <a:p>
            <a:endParaRPr lang="tr-TR" sz="2000" dirty="0" smtClean="0"/>
          </a:p>
          <a:p>
            <a:r>
              <a:rPr lang="tr-TR" sz="2000" dirty="0" smtClean="0"/>
              <a:t>4 saniye boyunca yavaş ve derin nefes almaya devam edin.</a:t>
            </a:r>
          </a:p>
          <a:p>
            <a:r>
              <a:rPr lang="tr-TR" sz="2000" dirty="0" smtClean="0"/>
              <a:t>2 saniye içinizde tutun.</a:t>
            </a:r>
          </a:p>
          <a:p>
            <a:r>
              <a:rPr lang="tr-TR" sz="2000" dirty="0" smtClean="0"/>
              <a:t>6 saniyede yavaş yavaş aldığınız nefesi bırakın.</a:t>
            </a:r>
          </a:p>
          <a:p>
            <a:r>
              <a:rPr lang="tr-TR" sz="2000" dirty="0" smtClean="0"/>
              <a:t>Bu süreçte karın bölgenizin yükselip alçalması gerekmektedir.</a:t>
            </a:r>
          </a:p>
          <a:p>
            <a:endParaRPr lang="tr-TR" sz="2000" dirty="0"/>
          </a:p>
          <a:p>
            <a:r>
              <a:rPr lang="tr-TR" sz="2000" dirty="0" smtClean="0"/>
              <a:t>Bunu tek seferde en fazla 5 kez tekrarlayın.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Bilecik Rehberlik ve </a:t>
            </a:r>
            <a:r>
              <a:rPr lang="nn-NO" dirty="0" smtClean="0"/>
              <a:t>Araştırm </a:t>
            </a:r>
            <a:r>
              <a:rPr lang="nn-NO" dirty="0" smtClean="0"/>
              <a:t>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827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KAYGI VE KORKU HEP ZARARLI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zaman değil.</a:t>
            </a:r>
          </a:p>
          <a:p>
            <a:endParaRPr lang="tr-TR" dirty="0"/>
          </a:p>
          <a:p>
            <a:r>
              <a:rPr lang="tr-TR" dirty="0" smtClean="0"/>
              <a:t>Ortalama düzeyde kaygı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ve korku hayatımızı devam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ettirebilmemiz için gereklidir.</a:t>
            </a:r>
          </a:p>
          <a:p>
            <a:endParaRPr lang="tr-TR" dirty="0"/>
          </a:p>
          <a:p>
            <a:r>
              <a:rPr lang="tr-TR" dirty="0" smtClean="0"/>
              <a:t>Örnek verecek olursak, saldırgan bir köpek gördüğümüzde kaçmamızı sağlayan korku ya da riskli olabilecek davranışları gerçekleştirmemizi engelleyen de kaygıdır.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816424" cy="45460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450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Hepinize sağlıklı ve huzurlu günler diliyoruz </a:t>
            </a:r>
            <a:r>
              <a:rPr lang="tr-TR" dirty="0" smtClean="0">
                <a:sym typeface="Wingdings" pitchFamily="2" charset="2"/>
              </a:rPr>
              <a:t>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35701"/>
            <a:ext cx="3528391" cy="352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569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KORKU, KAYGI VE STRES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4800" dirty="0" smtClean="0"/>
          </a:p>
          <a:p>
            <a:pPr algn="ctr"/>
            <a:r>
              <a:rPr lang="tr-TR" sz="3200" dirty="0" smtClean="0"/>
              <a:t>Sizce aradaki farklar nelerdir?</a:t>
            </a:r>
            <a:endParaRPr lang="tr-TR" sz="3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619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0852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Korku: </a:t>
            </a:r>
            <a:r>
              <a:rPr lang="tr-TR" dirty="0">
                <a:solidFill>
                  <a:srgbClr val="0070C0"/>
                </a:solidFill>
              </a:rPr>
              <a:t>Gerçek bir tehdit</a:t>
            </a:r>
            <a:r>
              <a:rPr lang="tr-TR" dirty="0"/>
              <a:t>, hayatî tehlike arz eden bir duruma karşı içinde bulunulan an itibariyle verilen duygusal bir tepkidir.</a:t>
            </a:r>
          </a:p>
          <a:p>
            <a:r>
              <a:rPr lang="tr-TR" dirty="0"/>
              <a:t>Örnek: Zehirli bir yılan gördüğümüzde adrenalin seviyemizin yükselmesi.</a:t>
            </a:r>
          </a:p>
          <a:p>
            <a:endParaRPr lang="tr-TR" dirty="0"/>
          </a:p>
          <a:p>
            <a:r>
              <a:rPr lang="tr-TR" dirty="0"/>
              <a:t>Kaygı: </a:t>
            </a:r>
            <a:r>
              <a:rPr lang="tr-TR" dirty="0">
                <a:solidFill>
                  <a:srgbClr val="0070C0"/>
                </a:solidFill>
              </a:rPr>
              <a:t>Gelecekte gerçekleşip gerçekleşmeyeceği belli </a:t>
            </a:r>
            <a:r>
              <a:rPr lang="tr-TR">
                <a:solidFill>
                  <a:srgbClr val="0070C0"/>
                </a:solidFill>
              </a:rPr>
              <a:t>olmayan </a:t>
            </a:r>
            <a:r>
              <a:rPr lang="tr-TR" smtClean="0"/>
              <a:t>bir </a:t>
            </a:r>
            <a:r>
              <a:rPr lang="tr-TR" dirty="0"/>
              <a:t>duruma karşı zihnimizin oluşturduğu düşünsel bir süreçtir.</a:t>
            </a:r>
          </a:p>
          <a:p>
            <a:r>
              <a:rPr lang="tr-TR" dirty="0"/>
              <a:t>Örnek: </a:t>
            </a:r>
            <a:r>
              <a:rPr lang="tr-TR" dirty="0" smtClean="0"/>
              <a:t>Ya </a:t>
            </a:r>
            <a:r>
              <a:rPr lang="tr-TR" dirty="0"/>
              <a:t>sınavda yeterli başarıyı </a:t>
            </a:r>
            <a:r>
              <a:rPr lang="tr-TR" dirty="0" smtClean="0"/>
              <a:t>gösteremezsem düşüncesi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933056"/>
            <a:ext cx="1296144" cy="23635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976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Mahallenizde silahlı bir çatışma sesi duyduğunuzda </a:t>
            </a:r>
            <a:r>
              <a:rPr lang="tr-TR" dirty="0" smtClean="0">
                <a:solidFill>
                  <a:srgbClr val="0070C0"/>
                </a:solidFill>
              </a:rPr>
              <a:t>hissettiğiniz korku,</a:t>
            </a:r>
          </a:p>
          <a:p>
            <a:endParaRPr lang="tr-TR" dirty="0"/>
          </a:p>
          <a:p>
            <a:r>
              <a:rPr lang="tr-TR" dirty="0" smtClean="0"/>
              <a:t>«Korona virüs sebebiyle ya çevremden birileri zarar görürse» </a:t>
            </a:r>
            <a:r>
              <a:rPr lang="tr-TR" dirty="0" smtClean="0">
                <a:solidFill>
                  <a:srgbClr val="0070C0"/>
                </a:solidFill>
              </a:rPr>
              <a:t>düşüncesi kaygıyı </a:t>
            </a:r>
            <a:r>
              <a:rPr lang="tr-TR" dirty="0" smtClean="0"/>
              <a:t>kapsar.</a:t>
            </a:r>
          </a:p>
          <a:p>
            <a:endParaRPr lang="tr-TR" dirty="0" smtClean="0"/>
          </a:p>
          <a:p>
            <a:r>
              <a:rPr lang="tr-TR" dirty="0" smtClean="0"/>
              <a:t>Bisikletten düştüğünüzde yaralanmanız sonucu oluşan </a:t>
            </a:r>
            <a:r>
              <a:rPr lang="tr-TR" dirty="0" smtClean="0">
                <a:solidFill>
                  <a:srgbClr val="0070C0"/>
                </a:solidFill>
              </a:rPr>
              <a:t>duygu korku,</a:t>
            </a:r>
          </a:p>
          <a:p>
            <a:endParaRPr lang="tr-TR" dirty="0"/>
          </a:p>
          <a:p>
            <a:r>
              <a:rPr lang="tr-TR" dirty="0" smtClean="0"/>
              <a:t>«Ailemin beklediği başarıyı gösteremezsem acaba bana ne derler» </a:t>
            </a:r>
            <a:r>
              <a:rPr lang="tr-TR" dirty="0" smtClean="0">
                <a:solidFill>
                  <a:srgbClr val="0070C0"/>
                </a:solidFill>
              </a:rPr>
              <a:t>düşüncesi kaygıyı </a:t>
            </a:r>
            <a:r>
              <a:rPr lang="tr-TR" dirty="0" smtClean="0"/>
              <a:t>kapsar.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5220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Buradan da anlaşıldığı üzere korku </a:t>
            </a:r>
            <a:r>
              <a:rPr lang="tr-TR" dirty="0" smtClean="0">
                <a:solidFill>
                  <a:srgbClr val="0070C0"/>
                </a:solidFill>
              </a:rPr>
              <a:t>o an yaşanan gerçek bir duygu iken,</a:t>
            </a:r>
          </a:p>
          <a:p>
            <a:r>
              <a:rPr lang="tr-TR" dirty="0" smtClean="0"/>
              <a:t>Kaygı </a:t>
            </a:r>
            <a:r>
              <a:rPr lang="tr-TR" dirty="0" smtClean="0">
                <a:solidFill>
                  <a:srgbClr val="0070C0"/>
                </a:solidFill>
              </a:rPr>
              <a:t>geleceğe dair gerçek olmayan bir düşünceden</a:t>
            </a:r>
            <a:r>
              <a:rPr lang="tr-TR" dirty="0" smtClean="0"/>
              <a:t> ibarettir.</a:t>
            </a:r>
          </a:p>
          <a:p>
            <a:endParaRPr lang="tr-TR" dirty="0"/>
          </a:p>
          <a:p>
            <a:r>
              <a:rPr lang="tr-TR" dirty="0" smtClean="0"/>
              <a:t>Duygular </a:t>
            </a:r>
            <a:r>
              <a:rPr lang="tr-TR" dirty="0" smtClean="0">
                <a:solidFill>
                  <a:srgbClr val="0070C0"/>
                </a:solidFill>
              </a:rPr>
              <a:t>doğal olarak ortaya çıkar </a:t>
            </a:r>
            <a:r>
              <a:rPr lang="tr-TR" dirty="0" smtClean="0"/>
              <a:t>ve engellenemez fakat,</a:t>
            </a:r>
          </a:p>
          <a:p>
            <a:r>
              <a:rPr lang="tr-TR" dirty="0" smtClean="0"/>
              <a:t>Kaygılı düşünceler eğer farkına varabilirsek </a:t>
            </a:r>
            <a:r>
              <a:rPr lang="tr-TR" dirty="0" smtClean="0">
                <a:solidFill>
                  <a:srgbClr val="0070C0"/>
                </a:solidFill>
              </a:rPr>
              <a:t>bizim kontrolümüzdedir.</a:t>
            </a:r>
          </a:p>
          <a:p>
            <a:endParaRPr lang="tr-TR" dirty="0">
              <a:solidFill>
                <a:srgbClr val="0070C0"/>
              </a:solidFill>
            </a:endParaRPr>
          </a:p>
          <a:p>
            <a:r>
              <a:rPr lang="tr-TR" dirty="0" smtClean="0"/>
              <a:t>Stres ise, kaygılı düşüncelerin kontrolden çıkması sonucu genel ve sürekli gerginlik halini ifade eder.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5869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KAYGILI DÜŞÜNCELER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 Hep Ya Hiç Tarzı Düşünme</a:t>
            </a:r>
          </a:p>
          <a:p>
            <a:r>
              <a:rPr lang="tr-TR" dirty="0" smtClean="0"/>
              <a:t>Felaketleştirme (En Kötüsü Olacak)</a:t>
            </a:r>
          </a:p>
          <a:p>
            <a:r>
              <a:rPr lang="tr-TR" dirty="0" smtClean="0"/>
              <a:t>Olumlu Olanı Küçümseme</a:t>
            </a:r>
          </a:p>
          <a:p>
            <a:r>
              <a:rPr lang="tr-TR" dirty="0" smtClean="0"/>
              <a:t>Etiketleme – Aşırı Genelleme</a:t>
            </a:r>
          </a:p>
          <a:p>
            <a:r>
              <a:rPr lang="tr-TR" dirty="0" smtClean="0"/>
              <a:t>Seçici Algılama</a:t>
            </a:r>
          </a:p>
          <a:p>
            <a:r>
              <a:rPr lang="tr-TR" dirty="0" smtClean="0"/>
              <a:t>Mükemmeliyetçi Düşünce Yapısı (-</a:t>
            </a:r>
            <a:r>
              <a:rPr lang="tr-TR" dirty="0" err="1" smtClean="0"/>
              <a:t>meli</a:t>
            </a:r>
            <a:r>
              <a:rPr lang="tr-TR" dirty="0" smtClean="0"/>
              <a:t>, -malı)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4824"/>
            <a:ext cx="2808312" cy="21040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834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 YOLLARI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şunu belirtelim ki;</a:t>
            </a:r>
          </a:p>
          <a:p>
            <a:endParaRPr lang="tr-TR" dirty="0" smtClean="0"/>
          </a:p>
          <a:p>
            <a:r>
              <a:rPr lang="tr-TR" dirty="0" smtClean="0"/>
              <a:t>Biz istediğimiz sürece kaygılı düşünceler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zihnimizi meşgul edebilir,</a:t>
            </a:r>
          </a:p>
          <a:p>
            <a:endParaRPr lang="tr-TR" dirty="0" smtClean="0"/>
          </a:p>
          <a:p>
            <a:r>
              <a:rPr lang="tr-TR" dirty="0" smtClean="0"/>
              <a:t>İstemedikten sonra berrak bir zihinle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hayatımıza devam edebiliriz.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780928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152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 için ise en önemli tavsiye,</a:t>
            </a:r>
          </a:p>
          <a:p>
            <a:endParaRPr lang="tr-TR" dirty="0" smtClean="0"/>
          </a:p>
          <a:p>
            <a:r>
              <a:rPr lang="tr-TR" dirty="0" smtClean="0"/>
              <a:t>Dikkatinizin olumsuz düşüncelerden uzaklaşmasını sağlayacak bir ya da birkaç aktivitenizin olmasıdır.</a:t>
            </a:r>
          </a:p>
          <a:p>
            <a:endParaRPr lang="tr-TR" dirty="0" smtClean="0"/>
          </a:p>
          <a:p>
            <a:r>
              <a:rPr lang="tr-TR" dirty="0" smtClean="0"/>
              <a:t>Gerçekleştirirken kendinizi </a:t>
            </a:r>
            <a:r>
              <a:rPr lang="tr-TR" dirty="0" smtClean="0">
                <a:solidFill>
                  <a:srgbClr val="00B050"/>
                </a:solidFill>
              </a:rPr>
              <a:t>rahat ve mutlu hissedeceğiniz, dünyadan uzaklaşıp kendinizi sadece o anın içinde bulacağınız</a:t>
            </a:r>
            <a:r>
              <a:rPr lang="tr-TR" dirty="0" smtClean="0"/>
              <a:t> bir aktivite.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777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ve gerçekçi olmayan kaygılı düşüncelerin süreç içerisinde tecrübe edinerek olumlu ile değiştirilmesinin sağlanması.</a:t>
            </a:r>
          </a:p>
          <a:p>
            <a:endParaRPr lang="tr-TR" dirty="0"/>
          </a:p>
          <a:p>
            <a:r>
              <a:rPr lang="tr-TR" dirty="0" smtClean="0"/>
              <a:t>Eğer sınava dair </a:t>
            </a:r>
            <a:r>
              <a:rPr lang="tr-TR" dirty="0" smtClean="0">
                <a:solidFill>
                  <a:srgbClr val="0070C0"/>
                </a:solidFill>
              </a:rPr>
              <a:t>‘Ya başaramazsam’ </a:t>
            </a:r>
            <a:r>
              <a:rPr lang="tr-TR" dirty="0" smtClean="0"/>
              <a:t>düşünceniz varsa, objektif bakmayı deneyip, çalıştığınız zaman başarılı olduğunuzu ve öğrenmenin gerçekleştiğini görürseniz bunu </a:t>
            </a:r>
            <a:r>
              <a:rPr lang="tr-TR" dirty="0" smtClean="0">
                <a:solidFill>
                  <a:srgbClr val="0070C0"/>
                </a:solidFill>
              </a:rPr>
              <a:t>‘Çalışırsam başarılı olabilirim’ </a:t>
            </a:r>
            <a:r>
              <a:rPr lang="tr-TR" dirty="0" smtClean="0"/>
              <a:t>düşüncesi ile değiştirebilirsiniz.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4485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</TotalTime>
  <Words>703</Words>
  <Application>Microsoft Office PowerPoint</Application>
  <PresentationFormat>Ekran Gösterisi (4:3)</PresentationFormat>
  <Paragraphs>114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Eczacı</vt:lpstr>
      <vt:lpstr>PSİKOLOJİK SAĞLAMLIK</vt:lpstr>
      <vt:lpstr>KORKU, KAYGI VE STRES</vt:lpstr>
      <vt:lpstr>KORKU, KAYGI VE STRES</vt:lpstr>
      <vt:lpstr>KORKU, KAYGI VE STRES</vt:lpstr>
      <vt:lpstr>KORKU, KAYGI VE STRES</vt:lpstr>
      <vt:lpstr>KAYGILI DÜŞÜNCELER</vt:lpstr>
      <vt:lpstr>ÇÖZÜM YOLLARI</vt:lpstr>
      <vt:lpstr>ÇÖZÜM YOLLARI</vt:lpstr>
      <vt:lpstr>ÇÖZÜM YOLLARI</vt:lpstr>
      <vt:lpstr>ÇÖZÜM YOLLARI</vt:lpstr>
      <vt:lpstr>ÇÖZÜM YOLLARI</vt:lpstr>
      <vt:lpstr>KAYGI VE KORKU HEP ZARARLI MIDIR?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SAĞLAMLIK</dc:title>
  <dc:creator>user</dc:creator>
  <cp:lastModifiedBy>pc</cp:lastModifiedBy>
  <cp:revision>15</cp:revision>
  <dcterms:created xsi:type="dcterms:W3CDTF">2020-10-02T06:22:38Z</dcterms:created>
  <dcterms:modified xsi:type="dcterms:W3CDTF">2021-03-08T07:33:38Z</dcterms:modified>
</cp:coreProperties>
</file>